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7104050" cy="10234600"/>
  <p:embeddedFontLst>
    <p:embeddedFont>
      <p:font typeface="Libre Franklin"/>
      <p:regular r:id="rId21"/>
      <p:bold r:id="rId22"/>
      <p:italic r:id="rId23"/>
      <p:boldItalic r:id="rId24"/>
    </p:embeddedFont>
    <p:embeddedFont>
      <p:font typeface="Libre Franklin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9" roundtripDataSignature="AMtx7mjdRGSH5Dvvgs1YqIxbFdfjaS7W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ibreFranklin-bold.fntdata"/><Relationship Id="rId21" Type="http://schemas.openxmlformats.org/officeDocument/2006/relationships/font" Target="fonts/LibreFranklin-regular.fntdata"/><Relationship Id="rId24" Type="http://schemas.openxmlformats.org/officeDocument/2006/relationships/font" Target="fonts/LibreFranklin-boldItalic.fntdata"/><Relationship Id="rId23" Type="http://schemas.openxmlformats.org/officeDocument/2006/relationships/font" Target="fonts/LibreFranklin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Medium-bold.fntdata"/><Relationship Id="rId25" Type="http://schemas.openxmlformats.org/officeDocument/2006/relationships/font" Target="fonts/LibreFranklinMedium-regular.fntdata"/><Relationship Id="rId28" Type="http://schemas.openxmlformats.org/officeDocument/2006/relationships/font" Target="fonts/LibreFranklinMedium-boldItalic.fntdata"/><Relationship Id="rId27" Type="http://schemas.openxmlformats.org/officeDocument/2006/relationships/font" Target="fonts/LibreFranklin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2875" y="768350"/>
            <a:ext cx="68183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42875" y="768350"/>
            <a:ext cx="68183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42875" y="768350"/>
            <a:ext cx="68183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42875" y="768350"/>
            <a:ext cx="68183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42875" y="768350"/>
            <a:ext cx="68183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42875" y="768350"/>
            <a:ext cx="68183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42875" y="768350"/>
            <a:ext cx="68183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142875" y="768350"/>
            <a:ext cx="68183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42875" y="768350"/>
            <a:ext cx="68183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/>
        </p:nvSpPr>
        <p:spPr>
          <a:xfrm>
            <a:off x="4021073" y="9723052"/>
            <a:ext cx="3082957" cy="51139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403225" y="982663"/>
            <a:ext cx="6297613" cy="3543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1099148" y="4869280"/>
            <a:ext cx="4911148" cy="3931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42875" y="768350"/>
            <a:ext cx="68183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42875" y="768350"/>
            <a:ext cx="68183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/>
        </p:nvSpPr>
        <p:spPr>
          <a:xfrm>
            <a:off x="4021073" y="9723052"/>
            <a:ext cx="3082957" cy="51139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403225" y="982663"/>
            <a:ext cx="6297613" cy="3543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1099148" y="4869280"/>
            <a:ext cx="4911148" cy="3931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/>
        </p:nvSpPr>
        <p:spPr>
          <a:xfrm>
            <a:off x="4021073" y="9723052"/>
            <a:ext cx="3082957" cy="51139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403225" y="982663"/>
            <a:ext cx="6297613" cy="3543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1099148" y="4869280"/>
            <a:ext cx="4911148" cy="3931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/>
        </p:nvSpPr>
        <p:spPr>
          <a:xfrm>
            <a:off x="4021073" y="9723052"/>
            <a:ext cx="3082957" cy="51139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403225" y="982663"/>
            <a:ext cx="6297613" cy="3543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1099148" y="4869280"/>
            <a:ext cx="4911148" cy="3931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/>
        </p:nvSpPr>
        <p:spPr>
          <a:xfrm>
            <a:off x="4021073" y="9723052"/>
            <a:ext cx="3082957" cy="51139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403225" y="982663"/>
            <a:ext cx="6297613" cy="3543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1099148" y="4869280"/>
            <a:ext cx="4911148" cy="3931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17"/>
          <p:cNvCxnSpPr/>
          <p:nvPr/>
        </p:nvCxnSpPr>
        <p:spPr>
          <a:xfrm>
            <a:off x="685800" y="5349903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17"/>
          <p:cNvSpPr txBox="1"/>
          <p:nvPr>
            <p:ph type="ctrTitle"/>
          </p:nvPr>
        </p:nvSpPr>
        <p:spPr>
          <a:xfrm>
            <a:off x="508000" y="4853412"/>
            <a:ext cx="112776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508000" y="3886200"/>
            <a:ext cx="1127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10972800" y="6473952"/>
            <a:ext cx="1011936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/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 rot="5400000">
            <a:off x="3934619" y="-1974055"/>
            <a:ext cx="4525963" cy="115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showMasterSp="0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/>
          <p:nvPr>
            <p:ph type="title"/>
          </p:nvPr>
        </p:nvSpPr>
        <p:spPr>
          <a:xfrm rot="5400000">
            <a:off x="7437438" y="2255840"/>
            <a:ext cx="585152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" type="body"/>
          </p:nvPr>
        </p:nvSpPr>
        <p:spPr>
          <a:xfrm rot="5400000">
            <a:off x="1849438" y="-690560"/>
            <a:ext cx="5851525" cy="8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0" type="dt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1" type="ftr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2" type="sldNum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0" type="dt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4775200" y="76201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10972800" y="6473952"/>
            <a:ext cx="1011936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showMasterSp="0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idx="10" type="dt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20"/>
          <p:cNvCxnSpPr/>
          <p:nvPr/>
        </p:nvCxnSpPr>
        <p:spPr>
          <a:xfrm>
            <a:off x="685800" y="3444903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508000" y="1676400"/>
            <a:ext cx="1127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0" type="dt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1" name="Google Shape;41;p20"/>
          <p:cNvSpPr txBox="1"/>
          <p:nvPr>
            <p:ph type="title"/>
          </p:nvPr>
        </p:nvSpPr>
        <p:spPr>
          <a:xfrm>
            <a:off x="240633" y="2947086"/>
            <a:ext cx="115824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402336" y="457200"/>
            <a:ext cx="115824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406400" y="1600200"/>
            <a:ext cx="5588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6197600" y="1600200"/>
            <a:ext cx="5791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showMasterSp="0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06400" y="5410200"/>
            <a:ext cx="114808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375259" y="666750"/>
            <a:ext cx="57207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6193367" y="666750"/>
            <a:ext cx="57229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375259" y="1316038"/>
            <a:ext cx="5720741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6198307" y="1316038"/>
            <a:ext cx="571804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10972800" y="6477000"/>
            <a:ext cx="1016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58" name="Google Shape;58;p22"/>
          <p:cNvCxnSpPr/>
          <p:nvPr/>
        </p:nvCxnSpPr>
        <p:spPr>
          <a:xfrm>
            <a:off x="685800" y="6019801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402336" y="457200"/>
            <a:ext cx="115824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0" type="dt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1" type="ftr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2" type="sldNum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24"/>
          <p:cNvCxnSpPr/>
          <p:nvPr/>
        </p:nvCxnSpPr>
        <p:spPr>
          <a:xfrm>
            <a:off x="685800" y="5849118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24"/>
          <p:cNvSpPr txBox="1"/>
          <p:nvPr>
            <p:ph type="title"/>
          </p:nvPr>
        </p:nvSpPr>
        <p:spPr>
          <a:xfrm>
            <a:off x="609600" y="5486400"/>
            <a:ext cx="11277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" type="body"/>
          </p:nvPr>
        </p:nvSpPr>
        <p:spPr>
          <a:xfrm>
            <a:off x="609601" y="609600"/>
            <a:ext cx="4011084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2" type="body"/>
          </p:nvPr>
        </p:nvSpPr>
        <p:spPr>
          <a:xfrm>
            <a:off x="4766733" y="609600"/>
            <a:ext cx="712046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showMasterSp="0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/>
          <p:nvPr>
            <p:ph idx="2" type="pic"/>
          </p:nvPr>
        </p:nvSpPr>
        <p:spPr>
          <a:xfrm>
            <a:off x="4673600" y="616634"/>
            <a:ext cx="67056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00" kx="0" rotWithShape="0" algn="bl" stA="49000" stPos="0" sy="-90000" ky="0"/>
          </a:effectLst>
        </p:spPr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7" name="Google Shape;77;p25"/>
          <p:cNvSpPr txBox="1"/>
          <p:nvPr>
            <p:ph type="title"/>
          </p:nvPr>
        </p:nvSpPr>
        <p:spPr>
          <a:xfrm>
            <a:off x="508000" y="4993760"/>
            <a:ext cx="7823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>
            <a:off x="508000" y="5533218"/>
            <a:ext cx="7823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6"/>
          <p:cNvCxnSpPr/>
          <p:nvPr/>
        </p:nvCxnSpPr>
        <p:spPr>
          <a:xfrm>
            <a:off x="685800" y="1050899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5" name="Google Shape;15;p16"/>
          <p:cNvSpPr txBox="1"/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6" name="Google Shape;16;p16"/>
          <p:cNvCxnSpPr/>
          <p:nvPr/>
        </p:nvCxnSpPr>
        <p:spPr>
          <a:xfrm>
            <a:off x="685800" y="1050899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16"/>
          <p:cNvCxnSpPr/>
          <p:nvPr/>
        </p:nvCxnSpPr>
        <p:spPr>
          <a:xfrm>
            <a:off x="685800" y="1057987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ddbudrio.it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istruzione.it/iscrizionionline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433049" y="5865249"/>
            <a:ext cx="11277600" cy="992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b="1" lang="it-IT"/>
              <a:t>ISCRIZIONE ALLA SCUOLA PRIMARIA</a:t>
            </a:r>
            <a:endParaRPr b="1"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433049" y="5156616"/>
            <a:ext cx="11277600" cy="6932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it-IT"/>
              <a:t>DIREZIONE DIDATTICA E ISTITUTO COMPRENSIVO DI BUDRIO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903752" y="2248526"/>
            <a:ext cx="46469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primaria Fedora Servetti Donati-Edificio antico</a:t>
            </a:r>
            <a:endParaRPr b="1" sz="1400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4172261" y="1668904"/>
            <a:ext cx="26682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dell’infanzia  Bagnarola</a:t>
            </a:r>
            <a:endParaRPr b="1" sz="1400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9046556" y="2555822"/>
            <a:ext cx="26682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primaria Mezzolara</a:t>
            </a:r>
            <a:endParaRPr b="1" sz="1400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69" y="134912"/>
            <a:ext cx="3744281" cy="2447379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785" y="195342"/>
            <a:ext cx="7610475" cy="2000250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6144" y="2863121"/>
            <a:ext cx="3912354" cy="2206832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03" name="Google Shape;103;p1"/>
          <p:cNvSpPr txBox="1"/>
          <p:nvPr/>
        </p:nvSpPr>
        <p:spPr>
          <a:xfrm>
            <a:off x="6890468" y="5091657"/>
            <a:ext cx="26682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primaria  Vedrana</a:t>
            </a:r>
            <a:endParaRPr b="1" sz="1400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5975" y="2699427"/>
            <a:ext cx="4755395" cy="2208601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05" name="Google Shape;105;p1"/>
          <p:cNvSpPr txBox="1"/>
          <p:nvPr/>
        </p:nvSpPr>
        <p:spPr>
          <a:xfrm>
            <a:off x="1156742" y="4934264"/>
            <a:ext cx="46469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primaria Fedora Servetti Donati-Palazzina</a:t>
            </a:r>
            <a:endParaRPr b="1" sz="1400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609600" y="232348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it-IT"/>
              <a:t>SERVIZIO DI CONSULENZA E DI SUPPORTO</a:t>
            </a:r>
            <a:endParaRPr/>
          </a:p>
        </p:txBody>
      </p:sp>
      <p:sp>
        <p:nvSpPr>
          <p:cNvPr id="175" name="Google Shape;175;p10"/>
          <p:cNvSpPr txBox="1"/>
          <p:nvPr>
            <p:ph idx="1" type="body"/>
          </p:nvPr>
        </p:nvSpPr>
        <p:spPr>
          <a:xfrm>
            <a:off x="391410" y="1094282"/>
            <a:ext cx="11582400" cy="576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it-IT"/>
              <a:t> Gli uffici di segreteria della D.D. e dell’ I.C. di Budrio offriranno un </a:t>
            </a:r>
            <a:r>
              <a:rPr b="1" lang="it-IT"/>
              <a:t>servizio di consulenza e di supporto </a:t>
            </a:r>
            <a:r>
              <a:rPr lang="it-IT"/>
              <a:t>per chi avesse necessità </a:t>
            </a:r>
            <a:r>
              <a:rPr b="1" lang="it-IT"/>
              <a:t>previo accordo telefonico </a:t>
            </a:r>
            <a:r>
              <a:rPr lang="it-IT"/>
              <a:t>(I.C. tel. 051/6920614 - D.D. di Budrio tel.051/801135) per fissare un appuntamento all’ interno degli orari disponibili che vengono di seguito elencati: </a:t>
            </a:r>
            <a:endParaRPr/>
          </a:p>
          <a:p>
            <a:pPr indent="-342900" lvl="0" marL="342900" rtl="0" algn="just">
              <a:spcBef>
                <a:spcPts val="496"/>
              </a:spcBef>
              <a:spcAft>
                <a:spcPts val="0"/>
              </a:spcAft>
              <a:buSzPct val="70000"/>
              <a:buNone/>
            </a:pPr>
            <a:r>
              <a:rPr b="1" lang="it-IT"/>
              <a:t>ORARI DEGLI UFFICI DI SEGRETERIA DELLA  </a:t>
            </a:r>
            <a:r>
              <a:rPr b="1" lang="it-IT">
                <a:solidFill>
                  <a:srgbClr val="FF0000"/>
                </a:solidFill>
              </a:rPr>
              <a:t>D.D. DI BUDRIO </a:t>
            </a:r>
            <a:r>
              <a:rPr lang="it-IT"/>
              <a:t>alla quale afferisce la scuola primaria “</a:t>
            </a:r>
            <a:r>
              <a:rPr b="1" lang="it-IT">
                <a:solidFill>
                  <a:srgbClr val="FF0000"/>
                </a:solidFill>
              </a:rPr>
              <a:t>Fedora Servetti Donati” di Budrio </a:t>
            </a:r>
            <a:r>
              <a:rPr lang="it-IT"/>
              <a:t>: codice </a:t>
            </a:r>
            <a:r>
              <a:rPr b="1" lang="it-IT">
                <a:solidFill>
                  <a:srgbClr val="FF0000"/>
                </a:solidFill>
              </a:rPr>
              <a:t>BOEE05601T </a:t>
            </a:r>
            <a:endParaRPr b="1">
              <a:solidFill>
                <a:srgbClr val="FF0000"/>
              </a:solidFill>
            </a:endParaRPr>
          </a:p>
          <a:p>
            <a:pPr indent="-342900" lvl="0" marL="342900" rtl="0" algn="just">
              <a:spcBef>
                <a:spcPts val="496"/>
              </a:spcBef>
              <a:spcAft>
                <a:spcPts val="0"/>
              </a:spcAft>
              <a:buSzPct val="70000"/>
              <a:buChar char="🞭"/>
            </a:pPr>
            <a:r>
              <a:rPr lang="it-IT"/>
              <a:t>Lunedì –mercoledì – giovedì – venerdì dalle ore 8.30 alle ore 10.30 </a:t>
            </a:r>
            <a:endParaRPr/>
          </a:p>
          <a:p>
            <a:pPr indent="-342900" lvl="0" marL="342900" rtl="0" algn="just">
              <a:spcBef>
                <a:spcPts val="496"/>
              </a:spcBef>
              <a:spcAft>
                <a:spcPts val="0"/>
              </a:spcAft>
              <a:buSzPct val="70000"/>
              <a:buChar char="🞭"/>
            </a:pPr>
            <a:r>
              <a:rPr lang="it-IT"/>
              <a:t>martedì dalle ore 14.30 alle ore 16.30 </a:t>
            </a:r>
            <a:endParaRPr/>
          </a:p>
          <a:p>
            <a:pPr indent="-342900" lvl="0" marL="342900" rtl="0" algn="just">
              <a:spcBef>
                <a:spcPts val="496"/>
              </a:spcBef>
              <a:spcAft>
                <a:spcPts val="0"/>
              </a:spcAft>
              <a:buSzPct val="70000"/>
              <a:buChar char="🞭"/>
            </a:pPr>
            <a:r>
              <a:rPr lang="it-IT"/>
              <a:t>sabato dalle ore 9.00 alle ore 12.00 </a:t>
            </a:r>
            <a:endParaRPr/>
          </a:p>
          <a:p>
            <a:pPr indent="-342900" lvl="0" marL="342900" rtl="0" algn="just">
              <a:spcBef>
                <a:spcPts val="496"/>
              </a:spcBef>
              <a:spcAft>
                <a:spcPts val="0"/>
              </a:spcAft>
              <a:buSzPct val="70000"/>
              <a:buNone/>
            </a:pPr>
            <a:r>
              <a:rPr b="1" lang="it-IT"/>
              <a:t>ORARI DEGLI UFFICI DI SEGRETERIA DELL’ </a:t>
            </a:r>
            <a:r>
              <a:rPr b="1" lang="it-IT">
                <a:solidFill>
                  <a:srgbClr val="FF0000"/>
                </a:solidFill>
              </a:rPr>
              <a:t>I.C. DI BUDRIO </a:t>
            </a:r>
            <a:r>
              <a:rPr lang="it-IT"/>
              <a:t>alla quale afferiscono le scuole primarie di </a:t>
            </a:r>
            <a:r>
              <a:rPr b="1" lang="it-IT">
                <a:solidFill>
                  <a:srgbClr val="FF0000"/>
                </a:solidFill>
              </a:rPr>
              <a:t>Vedrana</a:t>
            </a:r>
            <a:r>
              <a:rPr lang="it-IT"/>
              <a:t> : codice </a:t>
            </a:r>
            <a:r>
              <a:rPr b="1" lang="it-IT">
                <a:solidFill>
                  <a:srgbClr val="FF0000"/>
                </a:solidFill>
              </a:rPr>
              <a:t>BOEE86902X</a:t>
            </a:r>
            <a:r>
              <a:rPr lang="it-IT"/>
              <a:t> – </a:t>
            </a:r>
            <a:r>
              <a:rPr lang="it-IT">
                <a:solidFill>
                  <a:srgbClr val="FF0000"/>
                </a:solidFill>
              </a:rPr>
              <a:t>M</a:t>
            </a:r>
            <a:r>
              <a:rPr b="1" lang="it-IT">
                <a:solidFill>
                  <a:srgbClr val="FF0000"/>
                </a:solidFill>
              </a:rPr>
              <a:t>ezzolara</a:t>
            </a:r>
            <a:r>
              <a:rPr lang="it-IT"/>
              <a:t> codice </a:t>
            </a:r>
            <a:r>
              <a:rPr b="1" lang="it-IT">
                <a:solidFill>
                  <a:srgbClr val="FF0000"/>
                </a:solidFill>
              </a:rPr>
              <a:t>BOEE86901V</a:t>
            </a:r>
            <a:r>
              <a:rPr lang="it-IT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  <a:p>
            <a:pPr indent="-342900" lvl="0" marL="342900" rtl="0" algn="just">
              <a:spcBef>
                <a:spcPts val="496"/>
              </a:spcBef>
              <a:spcAft>
                <a:spcPts val="0"/>
              </a:spcAft>
              <a:buSzPct val="70000"/>
              <a:buChar char="🞭"/>
            </a:pPr>
            <a:r>
              <a:rPr lang="it-IT"/>
              <a:t>Lunedì – Martedì- Giovedì - Venerdì dalle ore 11.00 alle ore 13.00 </a:t>
            </a:r>
            <a:endParaRPr/>
          </a:p>
          <a:p>
            <a:pPr indent="-342900" lvl="0" marL="342900" rtl="0" algn="just">
              <a:spcBef>
                <a:spcPts val="496"/>
              </a:spcBef>
              <a:spcAft>
                <a:spcPts val="0"/>
              </a:spcAft>
              <a:buSzPct val="70000"/>
              <a:buChar char="🞭"/>
            </a:pPr>
            <a:r>
              <a:rPr lang="it-IT"/>
              <a:t>Mercoledì dalle ore 11.00 alle 13.00 e dalle ore 15.00 alle ore 16.00 </a:t>
            </a:r>
            <a:endParaRPr/>
          </a:p>
          <a:p>
            <a:pPr indent="-342900" lvl="0" marL="342900" rtl="0" algn="just">
              <a:spcBef>
                <a:spcPts val="496"/>
              </a:spcBef>
              <a:spcAft>
                <a:spcPts val="0"/>
              </a:spcAft>
              <a:buSzPct val="70000"/>
              <a:buChar char="🞭"/>
            </a:pPr>
            <a:r>
              <a:rPr lang="it-IT"/>
              <a:t>Sabato dalle ore 9.00 alle ore 11.30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2500"/>
              <a:buFont typeface="Libre Franklin Medium"/>
              <a:buNone/>
            </a:pPr>
            <a:r>
              <a:rPr b="1" lang="it-IT"/>
              <a:t>DIRITTO DI PRECEDENZA IN CASO DI ESUBERI </a:t>
            </a:r>
            <a:r>
              <a:rPr b="1" lang="it-IT" sz="3200"/>
              <a:t>(VEDERE SITO WEB DELLE SCUOLE)</a:t>
            </a:r>
            <a:endParaRPr sz="3200"/>
          </a:p>
        </p:txBody>
      </p:sp>
      <p:sp>
        <p:nvSpPr>
          <p:cNvPr id="181" name="Google Shape;181;p11"/>
          <p:cNvSpPr txBox="1"/>
          <p:nvPr>
            <p:ph idx="1" type="body"/>
          </p:nvPr>
        </p:nvSpPr>
        <p:spPr>
          <a:xfrm>
            <a:off x="406400" y="1554163"/>
            <a:ext cx="11582400" cy="4936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0000"/>
              <a:buChar char="🞭"/>
            </a:pPr>
            <a:r>
              <a:rPr lang="it-IT"/>
              <a:t>1. I bambini portatori di handicap certificati L. 104/92; (1)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Char char="🞭"/>
            </a:pPr>
            <a:r>
              <a:rPr lang="it-IT"/>
              <a:t>2. bambini in situazione di disagio sociale; in affido/adozione presso famiglie residenti a Budrio (certificati dal competente servizio sociale); (1)</a:t>
            </a:r>
            <a:r>
              <a:rPr b="1" lang="it-IT"/>
              <a:t> </a:t>
            </a:r>
            <a:endParaRPr/>
          </a:p>
          <a:p>
            <a:pPr indent="-211328" lvl="0" marL="342900" rtl="0" algn="l">
              <a:spcBef>
                <a:spcPts val="592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None/>
            </a:pPr>
            <a:r>
              <a:rPr lang="it-IT">
                <a:solidFill>
                  <a:srgbClr val="FF0000"/>
                </a:solidFill>
              </a:rPr>
              <a:t>N.B. </a:t>
            </a:r>
            <a:r>
              <a:rPr lang="it-IT"/>
              <a:t>a queste tipologie verrà assegnato dalla commissione un punteggio integrativo al fine di garantire l’accesso. (punti 40)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None/>
            </a:pPr>
            <a:r>
              <a:rPr lang="it-IT">
                <a:solidFill>
                  <a:srgbClr val="FF0000"/>
                </a:solidFill>
              </a:rPr>
              <a:t>(1)= </a:t>
            </a:r>
            <a:r>
              <a:rPr lang="it-IT"/>
              <a:t>In caso di arrivo di alunni certificati o segnalati dal Servizio Sociale dopo la pubblicazione delle graduatorie, tali alunni manterranno la precedenza.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2500"/>
              <a:buFont typeface="Libre Franklin Medium"/>
              <a:buNone/>
            </a:pPr>
            <a:r>
              <a:rPr b="1" lang="it-IT"/>
              <a:t>DIRITTO DI PRECEDENZA IN CASO DI ESUBERI </a:t>
            </a:r>
            <a:r>
              <a:rPr b="1" lang="it-IT" sz="3200"/>
              <a:t>(VEDERE SITO WEB DELLE SCUOLE)</a:t>
            </a:r>
            <a:endParaRPr sz="3200"/>
          </a:p>
        </p:txBody>
      </p:sp>
      <p:sp>
        <p:nvSpPr>
          <p:cNvPr id="187" name="Google Shape;187;p12"/>
          <p:cNvSpPr txBox="1"/>
          <p:nvPr>
            <p:ph idx="1" type="body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it-IT"/>
              <a:t>Verranno attribuiti dei punteggi in base ai seguenti criteri: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Residenza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Luogo di lavoro dei genitori (se a Budrio, fuori Comune o fuori Provincia)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Orario di lavoro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Caratteristiche del nucleo familiare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it-IT"/>
              <a:t>Le specifiche con i relativi punteggi si trovano sul sito nel Box  “Iscrizioni 2022-2023”</a:t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lang="it-IT"/>
              <a:t>IN CASO DI PARITA`DI PUNTEGGIO SI DA` LA PRECEDENZA A…</a:t>
            </a:r>
            <a:endParaRPr/>
          </a:p>
        </p:txBody>
      </p:sp>
      <p:sp>
        <p:nvSpPr>
          <p:cNvPr id="193" name="Google Shape;193;p13"/>
          <p:cNvSpPr txBox="1"/>
          <p:nvPr>
            <p:ph idx="1" type="body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0000"/>
              <a:buChar char="🞭"/>
            </a:pPr>
            <a:r>
              <a:rPr b="1" lang="it-IT"/>
              <a:t>entrambi i genitori che lavorano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Char char="🞭"/>
            </a:pPr>
            <a:r>
              <a:rPr b="1" lang="it-IT"/>
              <a:t>chi ha fratelli minori conviventi di età compresa dai 3 anni ai 14 anni (graduati in base al numero di fratelli)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Char char="🞭"/>
            </a:pPr>
            <a:r>
              <a:rPr lang="it-IT"/>
              <a:t>entrambi i genitori che lavorano tutti i giorni oltre le ore 16.30 </a:t>
            </a:r>
            <a:endParaRPr/>
          </a:p>
          <a:p>
            <a:pPr indent="-211328" lvl="0" marL="342900" rtl="0" algn="l">
              <a:spcBef>
                <a:spcPts val="592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None/>
            </a:pPr>
            <a:r>
              <a:rPr lang="it-IT"/>
              <a:t>N.B.: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Char char="🞭"/>
            </a:pPr>
            <a:r>
              <a:rPr b="1" lang="it-IT"/>
              <a:t>Le condizioni di cui sopra devono essere possedute all’atto dell’iscrizione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Char char="🞭"/>
            </a:pPr>
            <a:r>
              <a:rPr lang="it-IT"/>
              <a:t>Le domande presentate fuori termine sono collocate in calce alla graduatoria in ordine di presentazione 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it-IT"/>
              <a:t>DOCUMENTI DA CONSEGNARE ALL’ATTO DELL’ISCRIZIONE</a:t>
            </a:r>
            <a:endParaRPr/>
          </a:p>
        </p:txBody>
      </p:sp>
      <p:sp>
        <p:nvSpPr>
          <p:cNvPr id="199" name="Google Shape;199;p14"/>
          <p:cNvSpPr txBox="1"/>
          <p:nvPr>
            <p:ph idx="1" type="body"/>
          </p:nvPr>
        </p:nvSpPr>
        <p:spPr>
          <a:xfrm>
            <a:off x="376420" y="1469037"/>
            <a:ext cx="11582400" cy="5201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Codice fiscale dell’alunno (fotocopia) </a:t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Certificazioni per handicap o disagio sociale rilasciato da USL o E.L. </a:t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Solo per la Direzione Didattica, il modello di autocertificazione, per l’accesso al tempo pieno, reperibile sul sito  </a:t>
            </a:r>
            <a:r>
              <a:rPr lang="it-IT" u="sng">
                <a:solidFill>
                  <a:schemeClr val="hlink"/>
                </a:solidFill>
                <a:hlinkClick r:id="rId3"/>
              </a:rPr>
              <a:t>www.ddbudrio.it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it-IT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Il modello di autorizzazione all’ uso delle immagini/video/audio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it-IT"/>
              <a:t>PER QUALSIASI SUCCESSIVA INFORMAZIONE </a:t>
            </a:r>
            <a:endParaRPr/>
          </a:p>
        </p:txBody>
      </p:sp>
      <p:sp>
        <p:nvSpPr>
          <p:cNvPr id="205" name="Google Shape;205;p15"/>
          <p:cNvSpPr txBox="1"/>
          <p:nvPr>
            <p:ph idx="1" type="body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it-IT"/>
              <a:t>Controllare i siti: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Dell’Istituto Comprensivo </a:t>
            </a:r>
            <a:r>
              <a:rPr lang="it-IT">
                <a:highlight>
                  <a:srgbClr val="FFFF00"/>
                </a:highlight>
              </a:rPr>
              <a:t>www.icbudrio.edu.it</a:t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Della Direzione Didattica </a:t>
            </a:r>
            <a:r>
              <a:rPr lang="it-IT">
                <a:highlight>
                  <a:srgbClr val="FFFF00"/>
                </a:highlight>
              </a:rPr>
              <a:t>www.ddbudrio.edu.it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br>
              <a:rPr lang="it-IT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it-IT"/>
              <a:t> </a:t>
            </a:r>
            <a:r>
              <a:rPr b="0" lang="it-IT"/>
              <a:t> </a:t>
            </a:r>
            <a:r>
              <a:rPr b="1" lang="it-IT"/>
              <a:t>SCUOLE PRIMARIE STATALI DEL NOSTRO TERRITORIO</a:t>
            </a:r>
            <a:endParaRPr sz="5400"/>
          </a:p>
        </p:txBody>
      </p:sp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i="1" lang="it-IT">
                <a:solidFill>
                  <a:srgbClr val="FF0000"/>
                </a:solidFill>
              </a:rPr>
              <a:t>DIREZIONE DIDATTICA</a:t>
            </a:r>
            <a:r>
              <a:rPr b="1" i="1" lang="it-IT"/>
              <a:t> 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b="1" lang="it-IT" u="sng"/>
              <a:t>Scuola Primaria “Fedora Servetti Donati”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Font typeface="Libre Franklin"/>
              <a:buChar char="-"/>
            </a:pPr>
            <a:r>
              <a:rPr b="1" lang="it-IT"/>
              <a:t>Edificio Antico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Font typeface="Libre Franklin"/>
              <a:buChar char="-"/>
            </a:pPr>
            <a:r>
              <a:rPr b="1" lang="it-IT"/>
              <a:t>Palazzina</a:t>
            </a:r>
            <a:endParaRPr b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b="1" i="1" lang="it-IT">
                <a:solidFill>
                  <a:srgbClr val="FF0000"/>
                </a:solidFill>
              </a:rPr>
              <a:t>ISTITUTO COMPRENSIVO</a:t>
            </a:r>
            <a:r>
              <a:rPr b="1" i="1" lang="it-IT"/>
              <a:t> 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b="1" lang="it-IT" u="sng"/>
              <a:t>Scuola Primaria VEDRANA</a:t>
            </a:r>
            <a:endParaRPr b="0" sz="48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b="1" lang="it-IT" u="sng"/>
              <a:t>Scuola Primaria MEZZOLARA</a:t>
            </a:r>
            <a:endParaRPr b="0" sz="4800"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60416">
            <a:off x="7461433" y="3335891"/>
            <a:ext cx="3721230" cy="25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 rot="5420400">
            <a:off x="-3176590" y="9751751"/>
            <a:ext cx="6401075" cy="350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Direzione Didattica di Budrio – Istituto Comprensivo di Budrio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689800" y="1365263"/>
            <a:ext cx="11267322" cy="4990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D.D. BUDRIO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BUDRIO CAPOLUOGO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CLASSI TEMPO PIENO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CLASSI MODULO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I.C. BUDRIO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MEZZOLARA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CLASSE TEMPO PIENO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VEDRANA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CLASSE TEMPO PIENO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798962" y="587854"/>
            <a:ext cx="10821035" cy="617573"/>
          </a:xfrm>
          <a:prstGeom prst="rect">
            <a:avLst/>
          </a:prstGeom>
          <a:noFill/>
          <a:ln>
            <a:noFill/>
          </a:ln>
        </p:spPr>
        <p:txBody>
          <a:bodyPr anchorCtr="1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"/>
              <a:buNone/>
            </a:pPr>
            <a:r>
              <a:rPr b="0" i="0" lang="it-IT" sz="4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POSTI DISPONIBILI per l'a.s. 2022/23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0819" y="1825719"/>
            <a:ext cx="5091191" cy="4140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391160" y="35052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6666"/>
              <a:buFont typeface="Libre Franklin Medium"/>
              <a:buNone/>
            </a:pPr>
            <a:r>
              <a:rPr lang="it-IT"/>
              <a:t> </a:t>
            </a:r>
            <a:r>
              <a:rPr b="0" lang="it-IT"/>
              <a:t> </a:t>
            </a:r>
            <a:r>
              <a:rPr b="1" lang="it-IT" sz="5400">
                <a:solidFill>
                  <a:srgbClr val="90571E"/>
                </a:solidFill>
              </a:rPr>
              <a:t>CHI SI PUO’ ISCRIVERE</a:t>
            </a:r>
            <a:endParaRPr sz="5400">
              <a:solidFill>
                <a:srgbClr val="90571E"/>
              </a:solidFill>
            </a:endParaRPr>
          </a:p>
        </p:txBody>
      </p: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ct val="46666"/>
              <a:buNone/>
            </a:pPr>
            <a:r>
              <a:rPr b="0" lang="it-IT"/>
              <a:t> </a:t>
            </a:r>
            <a:r>
              <a:rPr lang="it-IT" sz="4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Si iscrivono alle classi prime della scuola primaria i </a:t>
            </a:r>
            <a:r>
              <a:rPr lang="it-IT" sz="4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bambini che compiono 6 anni di età entro il 31 dicembre 2022</a:t>
            </a:r>
            <a:r>
              <a:rPr lang="it-IT" sz="4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                                                                                     Potranno essere iscritti anche i bambini che compiono      </a:t>
            </a:r>
            <a:r>
              <a:rPr lang="it-IT" sz="4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 anni dopo il 31/12/2022, ma entro il 30 aprile 2022</a:t>
            </a:r>
            <a:r>
              <a:rPr lang="it-IT" sz="4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it-IT" sz="4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questo caso, per una scelta attenta e consapevole è raccomandato seguire le indicazioni fornite dalle insegnanti della scuola dell’infanzia frequentata dai bambini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it-IT" sz="480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In subordine rispetto all’istituto scolastico che costituisce la prima scelta, si potranno indicare, all’atto di iscrizione, fino a un massimo di altri due istituti</a:t>
            </a:r>
            <a:r>
              <a:rPr lang="it-IT" sz="4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indent="-193548" lvl="0" marL="342900" rtl="0" algn="just">
              <a:spcBef>
                <a:spcPts val="672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 sz="4800"/>
          </a:p>
          <a:p>
            <a:pPr indent="-243332" lvl="0" marL="342900" rtl="0" algn="l">
              <a:spcBef>
                <a:spcPts val="448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0571E"/>
              </a:buClr>
              <a:buSzPts val="3600"/>
              <a:buFont typeface="Libre Franklin Medium"/>
              <a:buNone/>
            </a:pPr>
            <a:r>
              <a:rPr lang="it-IT">
                <a:solidFill>
                  <a:srgbClr val="90571E"/>
                </a:solidFill>
              </a:rPr>
              <a:t>COME E DOVE ISCRIVERSI</a:t>
            </a:r>
            <a:endParaRPr/>
          </a:p>
        </p:txBody>
      </p:sp>
      <p:sp>
        <p:nvSpPr>
          <p:cNvPr id="133" name="Google Shape;133;p5"/>
          <p:cNvSpPr txBox="1"/>
          <p:nvPr>
            <p:ph idx="1" type="body"/>
          </p:nvPr>
        </p:nvSpPr>
        <p:spPr>
          <a:xfrm>
            <a:off x="406400" y="1299330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80"/>
              <a:buChar char="🞭"/>
            </a:pPr>
            <a:r>
              <a:rPr lang="it-IT" sz="24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Le iscrizioni saranno online per tutte le classi prime della scuola primaria sul portale </a:t>
            </a:r>
            <a:r>
              <a:rPr lang="it-IT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www.istruzione.it/iscrizionionline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680"/>
              <a:buChar char="🞭"/>
            </a:pPr>
            <a:r>
              <a:rPr lang="it-IT" sz="24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Ci sarà tempo dalle</a:t>
            </a:r>
            <a:r>
              <a:rPr lang="it-IT" sz="2400" u="sng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400" u="sng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8:00 del 4 gennaio 2022 alle 20:00 del 28 gennaio 2022</a:t>
            </a:r>
            <a:r>
              <a:rPr lang="it-IT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4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per inoltrare la domanda</a:t>
            </a:r>
            <a:r>
              <a:rPr lang="it-IT" sz="2400">
                <a:solidFill>
                  <a:srgbClr val="C87D0E"/>
                </a:solidFill>
              </a:rPr>
              <a:t>’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680"/>
              <a:buChar char="🞭"/>
            </a:pPr>
            <a:r>
              <a:rPr lang="it-IT" sz="24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Ci si potrà </a:t>
            </a:r>
            <a:r>
              <a:rPr lang="it-IT" sz="2400" u="sng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registrare</a:t>
            </a:r>
            <a:r>
              <a:rPr lang="it-IT" sz="24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 sul portale dedicato già a partire dalle ore </a:t>
            </a:r>
            <a:r>
              <a:rPr lang="it-IT" sz="2400" u="sng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9:00 del 20 dicembre 2021</a:t>
            </a:r>
            <a:endParaRPr sz="2400">
              <a:solidFill>
                <a:srgbClr val="C87D0E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1680"/>
              <a:buNone/>
            </a:pPr>
            <a:br>
              <a:rPr lang="it-IT" sz="2400"/>
            </a:br>
            <a:endParaRPr sz="2400"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6833" y="3668786"/>
            <a:ext cx="9204007" cy="239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5">
            <a:alphaModFix/>
          </a:blip>
          <a:srcRect b="0" l="0" r="0" t="78542"/>
          <a:stretch/>
        </p:blipFill>
        <p:spPr>
          <a:xfrm>
            <a:off x="561730" y="6035040"/>
            <a:ext cx="11233361" cy="60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/>
        </p:nvSpPr>
        <p:spPr>
          <a:xfrm rot="5420400">
            <a:off x="-3176590" y="9751751"/>
            <a:ext cx="6401075" cy="350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Direzione Didattica di Budrio – Istituto Comprensivo di Budrio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870803" y="457219"/>
            <a:ext cx="10536718" cy="1167870"/>
          </a:xfrm>
          <a:prstGeom prst="rect">
            <a:avLst/>
          </a:prstGeom>
          <a:noFill/>
          <a:ln>
            <a:noFill/>
          </a:ln>
        </p:spPr>
        <p:txBody>
          <a:bodyPr anchorCtr="1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</a:pPr>
            <a:r>
              <a:t/>
            </a:r>
            <a:endParaRPr sz="3600" cap="none">
              <a:solidFill>
                <a:srgbClr val="90571E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3" name="Google Shape;143;p6"/>
          <p:cNvSpPr txBox="1"/>
          <p:nvPr>
            <p:ph idx="1" type="body"/>
          </p:nvPr>
        </p:nvSpPr>
        <p:spPr>
          <a:xfrm>
            <a:off x="406400" y="1299330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it-IT" sz="2400">
                <a:solidFill>
                  <a:srgbClr val="523126"/>
                </a:solidFill>
              </a:rPr>
              <a:t>Per accedere al servizio è necessario essere in possesso di una delle seguenti identità digitali: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680"/>
              <a:buChar char="🞭"/>
            </a:pPr>
            <a:r>
              <a:rPr b="1" lang="it-IT" sz="2400">
                <a:solidFill>
                  <a:srgbClr val="523126"/>
                </a:solidFill>
              </a:rPr>
              <a:t>SPID</a:t>
            </a:r>
            <a:r>
              <a:rPr lang="it-IT" sz="2400">
                <a:solidFill>
                  <a:srgbClr val="523126"/>
                </a:solidFill>
              </a:rPr>
              <a:t> (Sistema Pubblico di Identità Digitale)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680"/>
              <a:buChar char="🞭"/>
            </a:pPr>
            <a:r>
              <a:rPr b="1" lang="it-IT" sz="2400">
                <a:solidFill>
                  <a:srgbClr val="523126"/>
                </a:solidFill>
              </a:rPr>
              <a:t>CIE</a:t>
            </a:r>
            <a:r>
              <a:rPr lang="it-IT" sz="2400">
                <a:solidFill>
                  <a:srgbClr val="523126"/>
                </a:solidFill>
              </a:rPr>
              <a:t> (Carta di identità elettronica)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680"/>
              <a:buChar char="🞭"/>
            </a:pPr>
            <a:r>
              <a:rPr b="1" lang="it-IT" sz="2400">
                <a:solidFill>
                  <a:srgbClr val="523126"/>
                </a:solidFill>
              </a:rPr>
              <a:t>eIDAS</a:t>
            </a:r>
            <a:r>
              <a:rPr lang="it-IT" sz="2400">
                <a:solidFill>
                  <a:srgbClr val="523126"/>
                </a:solidFill>
              </a:rPr>
              <a:t> (electronic IDentification Authentication and Signature).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it-IT" sz="2400">
                <a:solidFill>
                  <a:srgbClr val="523126"/>
                </a:solidFill>
              </a:rPr>
              <a:t>Per completare la domanda di iscrizione occorre conoscere il </a:t>
            </a:r>
            <a:r>
              <a:rPr b="1" lang="it-IT" sz="2400">
                <a:solidFill>
                  <a:srgbClr val="523126"/>
                </a:solidFill>
              </a:rPr>
              <a:t>codice meccanografico della scuola </a:t>
            </a:r>
            <a:r>
              <a:rPr lang="it-IT" sz="2400">
                <a:solidFill>
                  <a:srgbClr val="523126"/>
                </a:solidFill>
              </a:rPr>
              <a:t>reperibile sul sito delle scuole o su “Scuole in chiaro”.</a:t>
            </a:r>
            <a:endParaRPr sz="2400">
              <a:solidFill>
                <a:srgbClr val="523126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b="1" lang="it-IT" sz="2400"/>
              <a:t>Primo accesso, abilitazione al servizio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it-IT" sz="2400"/>
              <a:t>Al primo accesso, l’applicazione ti chiede di </a:t>
            </a:r>
            <a:r>
              <a:rPr b="1" lang="it-IT" sz="2400"/>
              <a:t>confermare o integrare i dati di abiiltazione al servizio</a:t>
            </a:r>
            <a:r>
              <a:rPr lang="it-IT" sz="2400"/>
              <a:t>. Una volta inseriti e confermati i dati puoi procedere con l’iscrizione.</a:t>
            </a:r>
            <a:endParaRPr/>
          </a:p>
          <a:p>
            <a:pPr indent="-236220" lvl="0" marL="342900" rtl="0" algn="l"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sz="2400">
              <a:solidFill>
                <a:srgbClr val="C87D0E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1680"/>
              <a:buNone/>
            </a:pPr>
            <a:br>
              <a:rPr lang="it-IT" sz="2400"/>
            </a:br>
            <a:endParaRPr sz="2400"/>
          </a:p>
        </p:txBody>
      </p:sp>
      <p:sp>
        <p:nvSpPr>
          <p:cNvPr id="144" name="Google Shape;144;p6"/>
          <p:cNvSpPr txBox="1"/>
          <p:nvPr>
            <p:ph type="title"/>
          </p:nvPr>
        </p:nvSpPr>
        <p:spPr>
          <a:xfrm>
            <a:off x="609600" y="217358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0571E"/>
              </a:buClr>
              <a:buSzPts val="3600"/>
              <a:buFont typeface="Libre Franklin Medium"/>
              <a:buNone/>
            </a:pPr>
            <a:r>
              <a:rPr lang="it-IT">
                <a:solidFill>
                  <a:srgbClr val="90571E"/>
                </a:solidFill>
              </a:rPr>
              <a:t>COME E DOVE ISCRIVERSI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 rot="5420400">
            <a:off x="-3176590" y="9751751"/>
            <a:ext cx="6401075" cy="350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Direzione Didattica di Budrio – Istituto Comprensivo di Budrio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642217" y="1845861"/>
            <a:ext cx="11113625" cy="4843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La domanda inoltrata arriva alla scuola prescelta.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Il sistema </a:t>
            </a:r>
            <a:r>
              <a:rPr b="1" i="0" lang="it-IT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restituisce automaticamente una ricevuta di conferma d'invio della domanda</a:t>
            </a:r>
            <a:r>
              <a:rPr b="0" i="0" lang="it-IT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 Una copia della ricevuta ti verrà </a:t>
            </a:r>
            <a:r>
              <a:rPr b="1" i="0" lang="it-IT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inviata sulla casella di posta elettronica indicata</a:t>
            </a:r>
            <a:r>
              <a:rPr b="0" i="0" lang="it-IT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0" i="0" lang="it-IT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 chiusura del periodo riservato alle iscrizioni</a:t>
            </a:r>
            <a:r>
              <a:rPr b="0" i="0" lang="it-IT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t-IT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la scuola di destinazione</a:t>
            </a:r>
            <a:r>
              <a:rPr b="0" i="0" lang="it-IT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 che ha presa in carico la domanda, </a:t>
            </a:r>
            <a:r>
              <a:rPr b="1" i="0" lang="it-IT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conferma l'accettazione oppure</a:t>
            </a:r>
            <a:r>
              <a:rPr b="0" i="0" lang="it-IT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 in caso di indisponibilità di posti, </a:t>
            </a:r>
            <a:r>
              <a:rPr b="1" i="0" lang="it-IT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la indirizza ad altra scuola</a:t>
            </a:r>
            <a:r>
              <a:rPr b="0" i="0" lang="it-IT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 scelta dal genitore come soluzione alternativa.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1" i="0" lang="it-IT" sz="28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La famiglia riceve via e-mail tutti gli aggiornamenti sullo stato della domanda sino alla conferma di accettazione finale.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435402" y="261268"/>
            <a:ext cx="11581682" cy="1110717"/>
          </a:xfrm>
          <a:prstGeom prst="rect">
            <a:avLst/>
          </a:prstGeom>
          <a:noFill/>
          <a:ln>
            <a:noFill/>
          </a:ln>
        </p:spPr>
        <p:txBody>
          <a:bodyPr anchorCtr="1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Arial"/>
              <a:buNone/>
            </a:pPr>
            <a:r>
              <a:rPr b="0" i="0" lang="it-IT" sz="40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ESITO   DELLA   DOMANDA  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Arial"/>
              <a:buNone/>
            </a:pPr>
            <a:r>
              <a:rPr b="0" i="0" lang="it-IT" sz="40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DI   ISCRIZIONE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/>
        </p:nvSpPr>
        <p:spPr>
          <a:xfrm rot="5420400">
            <a:off x="-3176590" y="9751751"/>
            <a:ext cx="6401075" cy="350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Direzione Didattica di Budrio – Istituto Comprensivo di Budrio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870803" y="457219"/>
            <a:ext cx="10536718" cy="1167870"/>
          </a:xfrm>
          <a:prstGeom prst="rect">
            <a:avLst/>
          </a:prstGeom>
          <a:noFill/>
          <a:ln>
            <a:noFill/>
          </a:ln>
        </p:spPr>
        <p:txBody>
          <a:bodyPr anchorCtr="1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571E"/>
              </a:buClr>
              <a:buSzPts val="3600"/>
              <a:buFont typeface="Libre Franklin Medium"/>
              <a:buNone/>
            </a:pPr>
            <a:r>
              <a:rPr lang="it-IT" sz="3600" cap="none">
                <a:solidFill>
                  <a:srgbClr val="90571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COMPILANDO IL MODULO ON-LINE</a:t>
            </a:r>
            <a:endParaRPr sz="3600" cap="none">
              <a:solidFill>
                <a:srgbClr val="90571E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0" name="Google Shape;160;p8"/>
          <p:cNvSpPr txBox="1"/>
          <p:nvPr>
            <p:ph idx="1" type="body"/>
          </p:nvPr>
        </p:nvSpPr>
        <p:spPr>
          <a:xfrm>
            <a:off x="406400" y="1289154"/>
            <a:ext cx="11582400" cy="5568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60"/>
              <a:buChar char="🞭"/>
            </a:pPr>
            <a:r>
              <a:rPr lang="it-IT" sz="28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Le famiglie sceglieranno se avvalersi o non avvalersi dell’</a:t>
            </a:r>
            <a:r>
              <a:rPr b="1" lang="it-IT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insegnamento della religione cattolica</a:t>
            </a:r>
            <a:r>
              <a:rPr lang="it-IT" sz="28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, mediante la compilazione dell’apposita sezione online. </a:t>
            </a:r>
            <a:r>
              <a:rPr lang="it-IT" sz="2800" u="sng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La scelta ha valore per l’intero corso di studi.</a:t>
            </a:r>
            <a:r>
              <a:rPr lang="it-IT" sz="28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 Sarà possibile modificare tale scelta solo entro il termine delle iscrizioni.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1960"/>
              <a:buChar char="🞭"/>
            </a:pPr>
            <a:r>
              <a:rPr lang="it-IT" sz="28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Attraverso un’apposita funzionalità del sistema, poi, dal 31 maggio al 30 giugno 2021 con le medesime credenziali di accesso </a:t>
            </a:r>
            <a:r>
              <a:rPr lang="it-IT" sz="2800" u="sng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chi ha scelto di NON avvalersi dell'IRC </a:t>
            </a:r>
            <a:r>
              <a:rPr lang="it-IT" sz="28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potrà esprimere una delle seguenti opzioni: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it-IT" sz="28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• attività didattiche e formative;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it-IT" sz="28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• attività di studio individuale con assistenza di un docente;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it-IT" sz="28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• non frequenza della scuola nelle ore di insegnamento della religione cattolica</a:t>
            </a:r>
            <a:r>
              <a:rPr lang="it-IT" sz="2400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/>
        </p:nvSpPr>
        <p:spPr>
          <a:xfrm rot="5420400">
            <a:off x="-2781230" y="3481011"/>
            <a:ext cx="6401075" cy="350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3A14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603A14"/>
                </a:solidFill>
                <a:latin typeface="Arial"/>
                <a:ea typeface="Arial"/>
                <a:cs typeface="Arial"/>
                <a:sym typeface="Arial"/>
              </a:rPr>
              <a:t>Direzione Didattica di Budrio – Istituto Comprensivo di Budrio</a:t>
            </a:r>
            <a:endParaRPr b="0" i="0" sz="1400" u="none" cap="none" strike="noStrike">
              <a:solidFill>
                <a:srgbClr val="603A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696643" y="1828878"/>
            <a:ext cx="11399684" cy="5097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t/>
            </a:r>
            <a:endParaRPr b="0" i="0" sz="2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t/>
            </a:r>
            <a:endParaRPr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 txBox="1"/>
          <p:nvPr>
            <p:ph type="title"/>
          </p:nvPr>
        </p:nvSpPr>
        <p:spPr>
          <a:xfrm>
            <a:off x="279817" y="442211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0571E"/>
              </a:buClr>
              <a:buSzPct val="100000"/>
              <a:buFont typeface="Libre Franklin Medium"/>
              <a:buNone/>
            </a:pPr>
            <a:r>
              <a:rPr lang="it-IT">
                <a:solidFill>
                  <a:srgbClr val="90571E"/>
                </a:solidFill>
              </a:rPr>
              <a:t>ISCRIZIONI PRIMARIA 2022-2023</a:t>
            </a:r>
            <a:br>
              <a:rPr lang="it-IT">
                <a:solidFill>
                  <a:srgbClr val="90571E"/>
                </a:solidFill>
              </a:rPr>
            </a:br>
            <a:endParaRPr/>
          </a:p>
        </p:txBody>
      </p:sp>
      <p:sp>
        <p:nvSpPr>
          <p:cNvPr id="169" name="Google Shape;169;p9"/>
          <p:cNvSpPr txBox="1"/>
          <p:nvPr>
            <p:ph idx="1" type="body"/>
          </p:nvPr>
        </p:nvSpPr>
        <p:spPr>
          <a:xfrm>
            <a:off x="609600" y="1304077"/>
            <a:ext cx="10911840" cy="4837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0000"/>
              <a:buChar char="🞭"/>
            </a:pPr>
            <a:r>
              <a:rPr lang="it-IT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All’atto dell’iscrizione, le famiglie esprimeranno le proprie </a:t>
            </a:r>
            <a:r>
              <a:rPr lang="it-IT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opzioni rispetto alle possibili articolazioni dell’orario settimanale</a:t>
            </a:r>
            <a:r>
              <a:rPr lang="it-IT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che può corrispondere a 24 ore, 27-29 ore, o 40 ore (tempo pieno).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Char char="🞭"/>
            </a:pPr>
            <a:r>
              <a:rPr lang="it-IT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Potrebbero presentarsi </a:t>
            </a:r>
            <a:r>
              <a:rPr lang="it-IT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richieste di iscrizione in eccedenza</a:t>
            </a:r>
            <a:r>
              <a:rPr lang="it-IT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sia per la scuola che per il tempo scuola richiesti.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Char char="🞭"/>
            </a:pPr>
            <a:r>
              <a:rPr lang="it-IT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Gli istituti hanno proceduto alla definizione dei </a:t>
            </a:r>
            <a:r>
              <a:rPr lang="it-IT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criteri di precedenza nell’ammissione</a:t>
            </a:r>
            <a:r>
              <a:rPr lang="it-IT">
                <a:solidFill>
                  <a:srgbClr val="C87D0E"/>
                </a:solidFill>
                <a:latin typeface="Arial"/>
                <a:ea typeface="Arial"/>
                <a:cs typeface="Arial"/>
                <a:sym typeface="Arial"/>
              </a:rPr>
              <a:t>, mediante delibera del Consiglio di istituto e che potete trovare pubblicati nei siti web di DD e IC. I criteri sono gli stessi per entrambi gli istituti.</a:t>
            </a:r>
            <a:endParaRPr/>
          </a:p>
          <a:p>
            <a:pPr indent="-211328" lvl="0" marL="342900" rtl="0" algn="l">
              <a:spcBef>
                <a:spcPts val="592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11328" lvl="0" marL="342900" rtl="0" algn="l">
              <a:spcBef>
                <a:spcPts val="592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rra">
  <a:themeElements>
    <a:clrScheme name="Terra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2020-12-29T16:28:05Z</dcterms:created>
  <dc:creator>hb215</dc:creator>
</cp:coreProperties>
</file>