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12192000" cy="6858000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ibre Franklin" pitchFamily="2" charset="0"/>
      <p:regular r:id="rId22"/>
      <p:bold r:id="rId23"/>
      <p:italic r:id="rId24"/>
      <p:boldItalic r:id="rId25"/>
    </p:embeddedFont>
    <p:embeddedFont>
      <p:font typeface="Libre Franklin Thin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sueGSSsXhWW5vGNQEGyPyFmt5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D049EE-C1C8-43B3-A615-94D543AA62DB}">
  <a:tblStyle styleId="{FCD049EE-C1C8-43B3-A615-94D543AA6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493f43e74_1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4" name="Google Shape;154;gb493f43e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493f43e74_1_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0" name="Google Shape;160;gb493f43e7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493f43e74_1_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2" name="Google Shape;142;gb493f43e7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2"/>
          <p:cNvCxnSpPr/>
          <p:nvPr/>
        </p:nvCxnSpPr>
        <p:spPr>
          <a:xfrm>
            <a:off x="685800" y="5349903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0972800" y="6473952"/>
            <a:ext cx="1011936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 rot="5400000">
            <a:off x="3934618" y="-1974056"/>
            <a:ext cx="4525963" cy="11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 rot="5400000">
            <a:off x="7437437" y="2255840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 rot="5400000">
            <a:off x="1849437" y="-690561"/>
            <a:ext cx="5851525" cy="8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775200" y="76201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0972800" y="6473952"/>
            <a:ext cx="1011936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4"/>
          <p:cNvCxnSpPr/>
          <p:nvPr/>
        </p:nvCxnSpPr>
        <p:spPr>
          <a:xfrm>
            <a:off x="685800" y="3444903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406400" y="1600200"/>
            <a:ext cx="5588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2"/>
          </p:nvPr>
        </p:nvSpPr>
        <p:spPr>
          <a:xfrm>
            <a:off x="6193367" y="666750"/>
            <a:ext cx="57229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3"/>
          </p:nvPr>
        </p:nvSpPr>
        <p:spPr>
          <a:xfrm>
            <a:off x="375259" y="1316038"/>
            <a:ext cx="5720741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4"/>
          </p:nvPr>
        </p:nvSpPr>
        <p:spPr>
          <a:xfrm>
            <a:off x="6198307" y="1316038"/>
            <a:ext cx="571804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0972800" y="6477000"/>
            <a:ext cx="1016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50" name="Google Shape;50;p16"/>
          <p:cNvCxnSpPr/>
          <p:nvPr/>
        </p:nvCxnSpPr>
        <p:spPr>
          <a:xfrm>
            <a:off x="685800" y="6019801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9"/>
          <p:cNvCxnSpPr/>
          <p:nvPr/>
        </p:nvCxnSpPr>
        <p:spPr>
          <a:xfrm>
            <a:off x="685800" y="5849118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609601" y="609600"/>
            <a:ext cx="4011084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4766733" y="609600"/>
            <a:ext cx="712046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4673600" y="616634"/>
            <a:ext cx="67056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508000" y="5533218"/>
            <a:ext cx="7823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1"/>
          <p:cNvCxnSpPr/>
          <p:nvPr/>
        </p:nvCxnSpPr>
        <p:spPr>
          <a:xfrm>
            <a:off x="685800" y="1050899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  <a:defRPr sz="3600" b="0" i="0" u="none" strike="noStrike" cap="non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11"/>
          <p:cNvCxnSpPr/>
          <p:nvPr/>
        </p:nvCxnSpPr>
        <p:spPr>
          <a:xfrm>
            <a:off x="685800" y="1050899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1"/>
          <p:cNvCxnSpPr/>
          <p:nvPr/>
        </p:nvCxnSpPr>
        <p:spPr>
          <a:xfrm>
            <a:off x="685800" y="1057987"/>
            <a:ext cx="1150620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433049" y="5408049"/>
            <a:ext cx="112776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b="1"/>
              <a:t>ISCRIZIONE ALLA SCUOLA DELL’INFANZIA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463029" y="4156022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/>
              <a:t>DIREZIONE DIDATTICA E ISTITUTO COMPRENSIVO DI BUDRIO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04" y="179882"/>
            <a:ext cx="2447836" cy="1638690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656" y="2383436"/>
            <a:ext cx="2221451" cy="1659146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9531" y="233307"/>
            <a:ext cx="3295806" cy="1348779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11945" y="2080475"/>
            <a:ext cx="3927910" cy="2191722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25850" y="247573"/>
            <a:ext cx="2906012" cy="1985962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15061" y="2834640"/>
            <a:ext cx="2056899" cy="1877206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99" name="Google Shape;99;p1"/>
          <p:cNvSpPr txBox="1"/>
          <p:nvPr/>
        </p:nvSpPr>
        <p:spPr>
          <a:xfrm>
            <a:off x="0" y="1933731"/>
            <a:ext cx="303276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A. Menarini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12360" y="4214734"/>
            <a:ext cx="26682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Cento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852221" y="1653665"/>
            <a:ext cx="31734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Bagnarola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8611849" y="2315979"/>
            <a:ext cx="321439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</a:t>
            </a:r>
            <a:r>
              <a:rPr lang="it-IT" b="1" dirty="0" err="1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lang="it-IT" sz="1400" b="1" dirty="0" err="1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ezzolara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9523751" y="4854562"/>
            <a:ext cx="26682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Scuola dell’infanzia  </a:t>
            </a:r>
            <a:r>
              <a:rPr lang="it-IT" sz="1400" b="1" dirty="0" err="1">
                <a:solidFill>
                  <a:srgbClr val="D29F0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Vedrana</a:t>
            </a:r>
            <a:endParaRPr sz="1400" b="1">
              <a:solidFill>
                <a:srgbClr val="D29F0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533400" y="198120"/>
            <a:ext cx="11125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sz="2800" b="1" dirty="0">
                <a:solidFill>
                  <a:schemeClr val="accent2"/>
                </a:solidFill>
              </a:rPr>
              <a:t>DOCUMENTI DA CONSEGNARE ALL’ATTO DELL’ISCRIZIONE</a:t>
            </a:r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fotocopia del Codice fiscale dell’ alunno/a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Certificazioni per handicap o disagio sociale rilasciate da USL o dai Servizi Sociali (sia riferite al bambino che ai famigliari)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Certificato Vaccinale dell’ alunno/a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493f43e74_1_0"/>
          <p:cNvSpPr txBox="1">
            <a:spLocks noGrp="1"/>
          </p:cNvSpPr>
          <p:nvPr>
            <p:ph type="title"/>
          </p:nvPr>
        </p:nvSpPr>
        <p:spPr>
          <a:xfrm>
            <a:off x="406400" y="446175"/>
            <a:ext cx="11582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sz="4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OBBLIGO VACCINALE</a:t>
            </a:r>
            <a:endParaRPr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57" name="Google Shape;157;gb493f43e74_1_0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Legge 119/2017 recante disposizioni urgenti in materia di prevenzione vaccinale.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certificato di esonero/omissione/differimento delle vaccinazioni obbligatorie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2)formale richiesta all’ASL di appuntamento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SARANNO AMMESSI ALLA FREQUENZA ALUNNI NON IN REGOLA CON I VACCINI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IL POSTO SARA’ COMUNQUE MANTENUTO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80670" algn="l" rtl="0">
              <a:spcBef>
                <a:spcPts val="0"/>
              </a:spcBef>
              <a:spcAft>
                <a:spcPts val="0"/>
              </a:spcAft>
              <a:buSzPts val="1260"/>
              <a:buChar char="🞭"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493f43e74_1_10"/>
          <p:cNvSpPr txBox="1">
            <a:spLocks noGrp="1"/>
          </p:cNvSpPr>
          <p:nvPr>
            <p:ph type="title"/>
          </p:nvPr>
        </p:nvSpPr>
        <p:spPr>
          <a:xfrm>
            <a:off x="406400" y="446175"/>
            <a:ext cx="11582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sz="4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PRIVACY e VACCINI</a:t>
            </a:r>
            <a:endParaRPr sz="44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63" name="Google Shape;163;gb493f43e74_1_10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scuole</a:t>
            </a:r>
            <a:r>
              <a:rPr lang="it-IT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sia pubbliche che private e i servizi educativi per l'infanzia,</a:t>
            </a:r>
            <a:r>
              <a:rPr lang="it-IT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possono trasmettere l'elenco degli iscritti alle aziende sanitarie</a:t>
            </a:r>
            <a:r>
              <a:rPr lang="it-IT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territorialmente competenti. Tali elenchi potranno essere usati per l'attività di verifica delle singole posizioni e per l'avvio delle procedure previste (ad esempio la convocazione dei genitori), nonché per la pianificazione delle attività necessarie a mettere a disposizione dei genitori la documentazione prevista dal decreto.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(PROVVEDIMENTO DEL Garante per la Privacy – 2017)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80670" algn="l" rtl="0">
              <a:spcBef>
                <a:spcPts val="0"/>
              </a:spcBef>
              <a:spcAft>
                <a:spcPts val="0"/>
              </a:spcAft>
              <a:buSzPts val="1260"/>
              <a:buChar char="🞭"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406400" y="32004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b="1" dirty="0">
                <a:solidFill>
                  <a:schemeClr val="accent2"/>
                </a:solidFill>
              </a:rPr>
              <a:t>PER QUALSIASI SUCCESSIVA INFORMAZIONE 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/>
              <a:t>Controllare i siti: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Dell’Istituto Comprensivo </a:t>
            </a:r>
            <a:r>
              <a:rPr lang="it-IT">
                <a:highlight>
                  <a:srgbClr val="FFFF00"/>
                </a:highlight>
              </a:rPr>
              <a:t>www.icbudrio.edu.it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>
              <a:highlight>
                <a:srgbClr val="FFFF00"/>
              </a:highlight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Della Direzione Didattica </a:t>
            </a:r>
            <a:r>
              <a:rPr lang="it-IT">
                <a:highlight>
                  <a:srgbClr val="FFFF00"/>
                </a:highlight>
              </a:rPr>
              <a:t>www.ddbudrio.edu.it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br>
              <a:rPr lang="it-IT"/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3A876-4C9A-BE8E-F6AC-5CCC1541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dirty="0">
                <a:solidFill>
                  <a:schemeClr val="accent2"/>
                </a:solidFill>
                <a:latin typeface="Calibri"/>
                <a:cs typeface="Calibri"/>
              </a:rPr>
              <a:t>OPEN DAY SCUOLA INFANZIA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7A2A5E-5F6C-D5FC-AC31-119F11BC9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BAGNAROLA</a:t>
            </a:r>
            <a:r>
              <a:rPr lang="it-IT" dirty="0"/>
              <a:t> il 17 gennaio dalle ore 17.00 alle ore 18,30 </a:t>
            </a:r>
          </a:p>
          <a:p>
            <a:r>
              <a:rPr lang="it-IT" b="1" dirty="0"/>
              <a:t>CENTO</a:t>
            </a:r>
            <a:r>
              <a:rPr lang="it-IT" dirty="0"/>
              <a:t> il 19 gennaio dalle ore 17.00 alle ore 18.30 </a:t>
            </a:r>
          </a:p>
          <a:p>
            <a:r>
              <a:rPr lang="it-IT" b="1" dirty="0"/>
              <a:t>MENARINI</a:t>
            </a:r>
            <a:r>
              <a:rPr lang="it-IT" dirty="0"/>
              <a:t> il 18 gennaio dalle ore 17.00 alle ore 18.30 </a:t>
            </a:r>
          </a:p>
          <a:p>
            <a:r>
              <a:rPr lang="it-IT" b="1" dirty="0"/>
              <a:t>MEZZOLARA</a:t>
            </a:r>
            <a:r>
              <a:rPr lang="it-IT" dirty="0"/>
              <a:t> il 19 e 24 gennaio dalle ore 16.30 alle ore 18.00 </a:t>
            </a:r>
          </a:p>
          <a:p>
            <a:r>
              <a:rPr lang="it-IT" b="1" dirty="0"/>
              <a:t>PARTENGO</a:t>
            </a:r>
            <a:r>
              <a:rPr lang="it-IT" dirty="0"/>
              <a:t> il 23 gennaio dalle ore 16.30 alle ore 18.00 </a:t>
            </a:r>
          </a:p>
          <a:p>
            <a:r>
              <a:rPr lang="it-IT" b="1" dirty="0"/>
              <a:t>VEDRANA</a:t>
            </a:r>
            <a:r>
              <a:rPr lang="it-IT" dirty="0"/>
              <a:t> il 16 e 18 gennaio dalle ore 16.30 alle ore 18.00</a:t>
            </a:r>
          </a:p>
        </p:txBody>
      </p:sp>
    </p:spTree>
    <p:extLst>
      <p:ext uri="{BB962C8B-B14F-4D97-AF65-F5344CB8AC3E}">
        <p14:creationId xmlns:p14="http://schemas.microsoft.com/office/powerpoint/2010/main" val="34176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365760" y="304800"/>
            <a:ext cx="1182624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br>
              <a:rPr lang="it-IT" sz="3240" dirty="0"/>
            </a:br>
            <a:r>
              <a:rPr lang="it-IT" b="1" dirty="0">
                <a:solidFill>
                  <a:schemeClr val="accent2"/>
                </a:solidFill>
              </a:rPr>
              <a:t>PER INFORMAZIONI ULTERIORI TELEFONARE A SCUOLA </a:t>
            </a:r>
            <a:br>
              <a:rPr lang="it-IT" sz="3240" dirty="0"/>
            </a:br>
            <a:br>
              <a:rPr lang="it-IT" sz="3240" dirty="0"/>
            </a:br>
            <a:endParaRPr sz="3240"/>
          </a:p>
        </p:txBody>
      </p:sp>
      <p:graphicFrame>
        <p:nvGraphicFramePr>
          <p:cNvPr id="175" name="Google Shape;175;p10"/>
          <p:cNvGraphicFramePr/>
          <p:nvPr>
            <p:extLst>
              <p:ext uri="{D42A27DB-BD31-4B8C-83A1-F6EECF244321}">
                <p14:modId xmlns:p14="http://schemas.microsoft.com/office/powerpoint/2010/main" val="2559445141"/>
              </p:ext>
            </p:extLst>
          </p:nvPr>
        </p:nvGraphicFramePr>
        <p:xfrm>
          <a:off x="1555668" y="1690686"/>
          <a:ext cx="8793250" cy="3391750"/>
        </p:xfrm>
        <a:graphic>
          <a:graphicData uri="http://schemas.openxmlformats.org/drawingml/2006/table">
            <a:tbl>
              <a:tblPr>
                <a:noFill/>
                <a:tableStyleId>{FCD049EE-C1C8-43B3-A615-94D543AA62DB}</a:tableStyleId>
              </a:tblPr>
              <a:tblGrid>
                <a:gridCol w="224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</a:t>
                      </a:r>
                      <a:r>
                        <a:rPr lang="it-IT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Mezzolara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 17 gennaio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Budrio via Partengo DD/IC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 16  gennaio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Vedrana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 18  gennaio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Bagnarola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 18 gennaio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Cento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 18  gennaio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Infanzia </a:t>
                      </a: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Menarini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 18 gennaio 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dalle ore 11.30 alle ore 12.30</a:t>
                      </a:r>
                      <a:endParaRPr sz="1800" u="none" strike="noStrike" cap="none" dirty="0"/>
                    </a:p>
                  </a:txBody>
                  <a:tcPr marL="47625" marR="47625" marT="19050" marB="190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6" name="Google Shape;176;p10"/>
          <p:cNvSpPr/>
          <p:nvPr/>
        </p:nvSpPr>
        <p:spPr>
          <a:xfrm>
            <a:off x="-411978" y="-358593"/>
            <a:ext cx="12603978" cy="71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314960" y="27432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dirty="0"/>
              <a:t> </a:t>
            </a:r>
            <a:r>
              <a:rPr lang="it-IT" sz="3240" b="0" dirty="0"/>
              <a:t> </a:t>
            </a:r>
            <a:r>
              <a:rPr lang="it-IT" sz="3240" b="1" dirty="0"/>
              <a:t>SCUOLE DELL’INFANZIA STATALI DEL NOSTRO TERRITORIO</a:t>
            </a:r>
            <a:endParaRPr sz="486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None/>
            </a:pPr>
            <a:r>
              <a:rPr lang="it-IT" sz="2960" b="1" i="1" dirty="0">
                <a:solidFill>
                  <a:srgbClr val="FF0000"/>
                </a:solidFill>
              </a:rPr>
              <a:t>DIREZIONE DIDATTICA</a:t>
            </a:r>
            <a:r>
              <a:rPr lang="it-IT" sz="2960" b="1" i="1" dirty="0"/>
              <a:t> 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MENARINI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BAGNAROLA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CENTO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PARTENGO</a:t>
            </a:r>
            <a:endParaRPr sz="4440" b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lang="it-IT" sz="2960" b="1" i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rPr lang="it-IT" sz="2960" b="1" i="1" dirty="0">
                <a:solidFill>
                  <a:srgbClr val="FF0000"/>
                </a:solidFill>
              </a:rPr>
              <a:t>ISTITUTO COMPRENSIVO</a:t>
            </a:r>
            <a:r>
              <a:rPr lang="it-IT" sz="2960" b="1" i="1" dirty="0"/>
              <a:t> 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VEDRANA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MEZZOLARA</a:t>
            </a:r>
            <a:endParaRPr sz="4440" b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 u="sng" dirty="0"/>
              <a:t>PARTENGO</a:t>
            </a:r>
            <a:endParaRPr sz="4440" b="0"/>
          </a:p>
          <a:p>
            <a:pPr marL="342900" lvl="0" indent="-211328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360680" y="32004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dirty="0"/>
              <a:t> </a:t>
            </a:r>
            <a:r>
              <a:rPr lang="it-IT" sz="3240" b="0" dirty="0"/>
              <a:t> </a:t>
            </a:r>
            <a:r>
              <a:rPr lang="it-IT" sz="4860" b="1" dirty="0"/>
              <a:t>CHI SI PUO’ ISCRIVERE</a:t>
            </a:r>
            <a:endParaRPr sz="4860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 b="0" dirty="0"/>
              <a:t> </a:t>
            </a:r>
            <a:r>
              <a:rPr lang="it-IT" sz="4800" dirty="0"/>
              <a:t>Possono iscriversi i bambini che compiono il terzo anno di età entro il 31/12/2023</a:t>
            </a:r>
            <a:endParaRPr dirty="0"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375920" y="3048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b="1" dirty="0"/>
              <a:t>COME E DOVE ISCRIVERSI</a:t>
            </a:r>
            <a:endParaRPr b="1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80"/>
              <a:buChar char="🞭"/>
            </a:pPr>
            <a:r>
              <a:rPr lang="it-IT" sz="2400" dirty="0"/>
              <a:t>L’iscrizione avviene attraverso la presentazione di una domanda in formato cartaceo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680"/>
              <a:buChar char="🞭"/>
            </a:pPr>
            <a:r>
              <a:rPr lang="it-IT" sz="2400" dirty="0"/>
              <a:t>E’ possibile scaricare il modulo di domanda dal sito dell’istituzione scolastica</a:t>
            </a:r>
            <a:endParaRPr dirty="0"/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dirty="0"/>
              <a:t>Le domande si raccoglieranno</a:t>
            </a:r>
            <a:r>
              <a:rPr lang="it-IT" sz="2400" b="1" dirty="0"/>
              <a:t> dal </a:t>
            </a:r>
            <a:r>
              <a:rPr lang="it-IT" sz="2400" b="1" u="sng" dirty="0"/>
              <a:t>09 Gennaio al 30 Gennaio 2023 previo appuntamento telefonando al n. 051/6920614 presso la Segreteria dell’ Istituto Comprensivo in via Giovanni XXIII N.2</a:t>
            </a:r>
            <a:r>
              <a:rPr lang="it-IT" sz="1400" u="sng" dirty="0"/>
              <a:t> , </a:t>
            </a:r>
            <a:r>
              <a:rPr lang="it-IT" sz="2400" dirty="0"/>
              <a:t>nei seguenti orari: </a:t>
            </a:r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dirty="0"/>
              <a:t>▪ lunedì – martedì- mercoledì –giovedì- venerdì dalle ore 11.00 alle ore 13.00; </a:t>
            </a:r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dirty="0"/>
              <a:t>▪ giovedì dalle ore 15.00 alle ore 16.30; </a:t>
            </a:r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dirty="0"/>
              <a:t>▪ sabato dalle ore 9.00 alle ore 11.00. </a:t>
            </a:r>
          </a:p>
          <a:p>
            <a:pPr marL="342900" lvl="0" indent="-342900" algn="just">
              <a:spcBef>
                <a:spcPts val="480"/>
              </a:spcBef>
              <a:buSzPts val="1680"/>
            </a:pPr>
            <a:r>
              <a:rPr lang="it-IT" sz="2400" b="1" dirty="0"/>
              <a:t>E’ POSSIBILE PRESENTARE UNA SOLA DOMANDA DI ISCRIZIONE</a:t>
            </a:r>
            <a:endParaRPr sz="2400" b="1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680"/>
              <a:buNone/>
            </a:pPr>
            <a:br>
              <a:rPr lang="it-IT" sz="2400" dirty="0"/>
            </a:b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COME E DOVE ISCRIVERSI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b="1" dirty="0"/>
              <a:t>Si informa che da giovedì 19/01/2023 a sabato 28/01/2023</a:t>
            </a:r>
            <a:r>
              <a:rPr lang="it-IT" dirty="0"/>
              <a:t>, compresi,</a:t>
            </a:r>
            <a:r>
              <a:rPr lang="it-IT" b="1" dirty="0"/>
              <a:t> </a:t>
            </a:r>
            <a:r>
              <a:rPr lang="it-IT" dirty="0"/>
              <a:t>presso la Segreteria della Scuola secondaria di primo grado sarà possibile effettuare l’iscrizione, </a:t>
            </a:r>
            <a:r>
              <a:rPr lang="it-IT" b="1" dirty="0"/>
              <a:t>previo appuntamento telefonando al n. 051/801135 e usufruendo dell’assistenza alla compilazione della domanda </a:t>
            </a:r>
            <a:r>
              <a:rPr lang="it-IT" dirty="0"/>
              <a:t>secondo il seguente calendario: </a:t>
            </a:r>
          </a:p>
          <a:p>
            <a:pPr algn="just"/>
            <a:r>
              <a:rPr lang="it-IT" dirty="0"/>
              <a:t>Lunedì – Martedì – Mercoledì - Venerdì dalle ore 11.00 alle ore 13.00;</a:t>
            </a:r>
          </a:p>
          <a:p>
            <a:pPr algn="just"/>
            <a:r>
              <a:rPr lang="it-IT" dirty="0"/>
              <a:t>Giovedì ore 11.00 alle ore 13.00 – dalle ore 15.00 alle ore 16.30; </a:t>
            </a:r>
          </a:p>
          <a:p>
            <a:pPr algn="just"/>
            <a:r>
              <a:rPr lang="it-IT" dirty="0"/>
              <a:t>Sabato ore 8.30/11.30.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330200" y="24384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b="1" dirty="0"/>
              <a:t>DIRITTO </a:t>
            </a:r>
            <a:r>
              <a:rPr lang="it-IT" sz="3240" b="1" dirty="0" err="1"/>
              <a:t>DI</a:t>
            </a:r>
            <a:r>
              <a:rPr lang="it-IT" sz="3240" b="1" dirty="0"/>
              <a:t> PRECEDENZA IN CASO </a:t>
            </a:r>
            <a:r>
              <a:rPr lang="it-IT" sz="3240" b="1" dirty="0" err="1"/>
              <a:t>DI</a:t>
            </a:r>
            <a:r>
              <a:rPr lang="it-IT" sz="3240" b="1" dirty="0"/>
              <a:t> ESUBERI </a:t>
            </a:r>
            <a:r>
              <a:rPr lang="it-IT" sz="2880" b="1" dirty="0"/>
              <a:t>(VEDERE SITO WEB DELLE SCUOLE)</a:t>
            </a:r>
            <a:endParaRPr sz="288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Bambini di 5 anni residenti a Budrio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Bambini portatori di handicap certificato con L. 104/92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Bambini in situazione di disagio sociale (certificato dal servizio competente)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Luogo di lavoro dei genitori (se a Budrio, fuori Comune o fuori Provincia)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Genitori o conviventi con invalidità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Nucleo familiare composto da un solo genitore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299720" y="19812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b="1" dirty="0"/>
              <a:t>DIRITTO </a:t>
            </a:r>
            <a:r>
              <a:rPr lang="it-IT" sz="3240" b="1" dirty="0" err="1"/>
              <a:t>DI</a:t>
            </a:r>
            <a:r>
              <a:rPr lang="it-IT" sz="3240" b="1" dirty="0"/>
              <a:t> PRECEDENZA IN CASO </a:t>
            </a:r>
            <a:r>
              <a:rPr lang="it-IT" sz="3240" b="1" dirty="0" err="1"/>
              <a:t>DI</a:t>
            </a:r>
            <a:r>
              <a:rPr lang="it-IT" sz="3240" b="1" dirty="0"/>
              <a:t> ESUBERI </a:t>
            </a:r>
            <a:r>
              <a:rPr lang="it-IT" sz="2880" b="1" dirty="0"/>
              <a:t>(VEDERE SITO WEB DELLE SCUOLE)</a:t>
            </a:r>
            <a:endParaRPr sz="3240"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Presenza di fratelli/ sorelle minori di 3 anni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Presenza di altri figli che il prossimo anno frequenteranno la stessa scuola dell’infanzia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it-IT"/>
              <a:t>Presenza di altri figli che il prossimo anno frequenteranno la scuola primaria di Mezzolara o Vedrana (solo per chi chiede l’iscrizione in tali plessi)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274320" y="213360"/>
            <a:ext cx="1174496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Thin"/>
              <a:buNone/>
            </a:pPr>
            <a:r>
              <a:rPr lang="it-IT" sz="3240" b="1" dirty="0"/>
              <a:t>IN CASO </a:t>
            </a:r>
            <a:r>
              <a:rPr lang="it-IT" sz="3240" b="1" dirty="0" err="1"/>
              <a:t>DI</a:t>
            </a:r>
            <a:r>
              <a:rPr lang="it-IT" sz="3240" b="1" dirty="0"/>
              <a:t> PARITA`</a:t>
            </a:r>
            <a:r>
              <a:rPr lang="it-IT" sz="3240" b="1" dirty="0" err="1"/>
              <a:t>DI</a:t>
            </a:r>
            <a:r>
              <a:rPr lang="it-IT" sz="3240" b="1" dirty="0"/>
              <a:t> PUNTEGGIO SI DA` LA PRECEDENZA </a:t>
            </a:r>
            <a:r>
              <a:rPr lang="it-IT" sz="3240" b="1" dirty="0" err="1"/>
              <a:t>A…</a:t>
            </a:r>
            <a:endParaRPr b="1"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🞭"/>
            </a:pPr>
            <a:r>
              <a:rPr lang="it-IT" sz="2960"/>
              <a:t> Entrambi i genitori che lavorano 36 ore e oltre settimanali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/>
              <a:t>Chi ha fratelli conviventi di età compresa tra i 3 e i 14 anni (graduati in base al numero di fratelli)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/>
              <a:t>Se necessario si procederà al sorteggio</a:t>
            </a:r>
            <a:endParaRPr/>
          </a:p>
          <a:p>
            <a:pPr marL="342900" lvl="0" indent="-211328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  <a:p>
            <a:pPr marL="34290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it-IT" sz="2960"/>
              <a:t>N.B.: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/>
              <a:t>Le condizioni di cui sopra devono essere possedute all’atto dell’iscrizione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it-IT" sz="2960" b="1"/>
              <a:t>Le domande presentate fuori termine sono collocate in calce alla graduatoria in ordine di presentazione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493f43e74_1_5"/>
          <p:cNvSpPr txBox="1">
            <a:spLocks noGrp="1"/>
          </p:cNvSpPr>
          <p:nvPr>
            <p:ph type="title"/>
          </p:nvPr>
        </p:nvSpPr>
        <p:spPr>
          <a:xfrm>
            <a:off x="375920" y="228600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endParaRPr sz="3240">
              <a:solidFill>
                <a:srgbClr val="000000"/>
              </a:solidFill>
            </a:endParaRPr>
          </a:p>
        </p:txBody>
      </p:sp>
      <p:sp>
        <p:nvSpPr>
          <p:cNvPr id="145" name="Google Shape;145;gb493f43e74_1_5"/>
          <p:cNvSpPr txBox="1">
            <a:spLocks noGrp="1"/>
          </p:cNvSpPr>
          <p:nvPr>
            <p:ph type="body" idx="1"/>
          </p:nvPr>
        </p:nvSpPr>
        <p:spPr>
          <a:xfrm>
            <a:off x="406400" y="1554163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scuola garantisce una scrupolosa osservanza delle disposizioni previste dal D. Lgs 196/2006 e dal Regolamento ministeriale del 6/12/2006 tenuto conto che nel corso delle operazioni di iscrizione e nella fase di acquisizione delle relative documentazioni, le istituzioni scolastiche possono essere interessate al trattamento di dati sensibili riferiti agli alunni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rra">
  <a:themeElements>
    <a:clrScheme name="Terra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16474</TotalTime>
  <Words>883</Words>
  <Application>Microsoft Office PowerPoint</Application>
  <PresentationFormat>Widescreen</PresentationFormat>
  <Paragraphs>104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Noto Sans Symbols</vt:lpstr>
      <vt:lpstr>Calibri</vt:lpstr>
      <vt:lpstr>Libre Franklin</vt:lpstr>
      <vt:lpstr>Libre Franklin Thin</vt:lpstr>
      <vt:lpstr>Terra</vt:lpstr>
      <vt:lpstr>ISCRIZIONE ALLA SCUOLA DELL’INFANZIA</vt:lpstr>
      <vt:lpstr>  SCUOLE DELL’INFANZIA STATALI DEL NOSTRO TERRITORIO</vt:lpstr>
      <vt:lpstr>  CHI SI PUO’ ISCRIVERE</vt:lpstr>
      <vt:lpstr>COME E DOVE ISCRIVERSI</vt:lpstr>
      <vt:lpstr>COME E DOVE ISCRIVERSI</vt:lpstr>
      <vt:lpstr>DIRITTO DI PRECEDENZA IN CASO DI ESUBERI (VEDERE SITO WEB DELLE SCUOLE)</vt:lpstr>
      <vt:lpstr>DIRITTO DI PRECEDENZA IN CASO DI ESUBERI (VEDERE SITO WEB DELLE SCUOLE)</vt:lpstr>
      <vt:lpstr>IN CASO DI PARITA`DI PUNTEGGIO SI DA` LA PRECEDENZA A…</vt:lpstr>
      <vt:lpstr>PRIVACY</vt:lpstr>
      <vt:lpstr>DOCUMENTI DA CONSEGNARE ALL’ATTO DELL’ISCRIZIONE</vt:lpstr>
      <vt:lpstr>OBBLIGO VACCINALE </vt:lpstr>
      <vt:lpstr>PRIVACY e VACCINI </vt:lpstr>
      <vt:lpstr>PER QUALSIASI SUCCESSIVA INFORMAZIONE </vt:lpstr>
      <vt:lpstr>OPEN DAY SCUOLA INFANZIA </vt:lpstr>
      <vt:lpstr> PER INFORMAZIONI ULTERIORI TELEFONARE A SCUOLA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ISCRIZIONE ALLA SCUOLA DELL’INFANZIA</dc:title>
  <dc:creator>hb215</dc:creator>
  <cp:lastModifiedBy>Benedetta Bernardi</cp:lastModifiedBy>
  <cp:revision>12</cp:revision>
  <dcterms:created xsi:type="dcterms:W3CDTF">2020-12-29T16:28:05Z</dcterms:created>
  <dcterms:modified xsi:type="dcterms:W3CDTF">2023-01-09T16:57:22Z</dcterms:modified>
</cp:coreProperties>
</file>